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notesMasterIdLst>
    <p:notesMasterId r:id="rId11"/>
  </p:notesMasterIdLst>
  <p:sldIdLst>
    <p:sldId id="258" r:id="rId2"/>
    <p:sldId id="313" r:id="rId3"/>
    <p:sldId id="320" r:id="rId4"/>
    <p:sldId id="321" r:id="rId5"/>
    <p:sldId id="327" r:id="rId6"/>
    <p:sldId id="328" r:id="rId7"/>
    <p:sldId id="324" r:id="rId8"/>
    <p:sldId id="331" r:id="rId9"/>
    <p:sldId id="332" r:id="rId1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120" d="100"/>
          <a:sy n="120" d="100"/>
        </p:scale>
        <p:origin x="-78" y="180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64D8FDF-2B0D-48AA-9F59-EE03595798F6}" type="datetimeFigureOut">
              <a:rPr lang="ru-RU" smtClean="0"/>
              <a:pPr/>
              <a:t>31.01.2023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642A58E-4C3B-4DEC-91DC-073992429AE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1100608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overOverlay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B4C71EC6-210F-42DE-9C53-41977AD35B3D}" type="datetimeFigureOut">
              <a:rPr lang="ru-RU" smtClean="0"/>
              <a:pPr/>
              <a:t>31.01.2023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8" name="Group 7"/>
          <p:cNvGrpSpPr/>
          <p:nvPr/>
        </p:nvGrpSpPr>
        <p:grpSpPr>
          <a:xfrm>
            <a:off x="1194101" y="2887530"/>
            <a:ext cx="6779110" cy="923330"/>
            <a:chOff x="1172584" y="1381459"/>
            <a:chExt cx="6779110" cy="923330"/>
          </a:xfrm>
          <a:effectLst>
            <a:outerShdw blurRad="38100" dist="12700" dir="16200000" rotWithShape="0">
              <a:prstClr val="black">
                <a:alpha val="30000"/>
              </a:prstClr>
            </a:outerShdw>
          </a:effectLst>
        </p:grpSpPr>
        <p:sp>
          <p:nvSpPr>
            <p:cNvPr id="9" name="TextBox 8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ln w="3175">
                    <a:solidFill>
                      <a:schemeClr val="tx2">
                        <a:alpha val="60000"/>
                      </a:schemeClr>
                    </a:solidFill>
                  </a:ln>
                  <a:solidFill>
                    <a:schemeClr val="tx2">
                      <a:lumMod val="90000"/>
                    </a:schemeClr>
                  </a:solidFill>
                  <a:effectLst>
                    <a:outerShdw blurRad="34925" dist="12700" dir="14400000" algn="ctr" rotWithShape="0">
                      <a:srgbClr val="000000">
                        <a:alpha val="21000"/>
                      </a:srgbClr>
                    </a:outerShdw>
                  </a:effectLst>
                  <a:latin typeface="Wingdings" pitchFamily="2" charset="2"/>
                </a:rPr>
                <a:t></a:t>
              </a:r>
              <a:endParaRPr lang="en-US" sz="5400" dirty="0">
                <a:ln w="3175">
                  <a:solidFill>
                    <a:schemeClr val="tx2">
                      <a:alpha val="60000"/>
                    </a:schemeClr>
                  </a:solidFill>
                </a:ln>
                <a:solidFill>
                  <a:schemeClr val="tx2">
                    <a:lumMod val="90000"/>
                  </a:schemeClr>
                </a:solidFill>
                <a:effectLst>
                  <a:outerShdw blurRad="34925" dist="12700" dir="14400000" algn="ctr" rotWithShape="0">
                    <a:srgbClr val="000000">
                      <a:alpha val="21000"/>
                    </a:srgbClr>
                  </a:outerShdw>
                </a:effectLst>
                <a:latin typeface="Wingdings" pitchFamily="2" charset="2"/>
              </a:endParaRPr>
            </a:p>
          </p:txBody>
        </p:sp>
        <p:cxnSp>
          <p:nvCxnSpPr>
            <p:cNvPr id="10" name="Straight Connector 9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9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rot="10800000">
              <a:off x="4831976" y="192293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9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83341" y="1387737"/>
            <a:ext cx="6777318" cy="1731982"/>
          </a:xfrm>
        </p:spPr>
        <p:txBody>
          <a:bodyPr anchor="b"/>
          <a:lstStyle>
            <a:lvl1pPr>
              <a:defRPr>
                <a:ln w="3175">
                  <a:solidFill>
                    <a:schemeClr val="tx1">
                      <a:alpha val="65000"/>
                    </a:schemeClr>
                  </a:solidFill>
                </a:ln>
                <a:solidFill>
                  <a:schemeClr val="tx1"/>
                </a:solidFill>
                <a:effectLst>
                  <a:outerShdw blurRad="25400" dist="12700" dir="14220000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767862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  <a:effectLst>
                  <a:outerShdw blurRad="34925" dist="12700" dir="14400000" rotWithShape="0">
                    <a:prstClr val="black">
                      <a:alpha val="21000"/>
                    </a:prst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31.01.2023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grpSp>
        <p:nvGrpSpPr>
          <p:cNvPr id="12" name="Group 11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3" name="TextBox 12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4" name="Straight Connector 13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CoverOverlay.png"/>
          <p:cNvPicPr>
            <a:picLocks noChangeAspect="1"/>
          </p:cNvPicPr>
          <p:nvPr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grpSp>
        <p:nvGrpSpPr>
          <p:cNvPr id="7" name="Group 7"/>
          <p:cNvGrpSpPr/>
          <p:nvPr/>
        </p:nvGrpSpPr>
        <p:grpSpPr>
          <a:xfrm>
            <a:off x="1172584" y="2887579"/>
            <a:ext cx="6779110" cy="923330"/>
            <a:chOff x="1172584" y="1381459"/>
            <a:chExt cx="6779110" cy="923330"/>
          </a:xfrm>
        </p:grpSpPr>
        <p:sp>
          <p:nvSpPr>
            <p:cNvPr id="9" name="TextBox 8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0" name="Straight Connector 9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rot="10800000">
              <a:off x="4831976" y="1927412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40" y="1204857"/>
            <a:ext cx="7754713" cy="1910716"/>
          </a:xfrm>
        </p:spPr>
        <p:txBody>
          <a:bodyPr anchor="b"/>
          <a:lstStyle>
            <a:lvl1pPr algn="ctr">
              <a:defRPr sz="5400" b="0" cap="none" baseline="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99248" y="3767316"/>
            <a:ext cx="7734747" cy="1500187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31.01.2023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31.01.2023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grpSp>
        <p:nvGrpSpPr>
          <p:cNvPr id="13" name="Group 12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4" name="TextBox 13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5" name="Straight Connector 14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>
          <a:xfrm>
            <a:off x="685800" y="2240280"/>
            <a:ext cx="3803904" cy="3877056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4"/>
          </p:nvPr>
        </p:nvSpPr>
        <p:spPr>
          <a:xfrm>
            <a:off x="4645151" y="2240280"/>
            <a:ext cx="3803904" cy="3877056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51560" y="2240280"/>
            <a:ext cx="3442446" cy="658368"/>
          </a:xfrm>
        </p:spPr>
        <p:txBody>
          <a:bodyPr anchor="b"/>
          <a:lstStyle>
            <a:lvl1pPr marL="0" indent="0" algn="ctr">
              <a:buNone/>
              <a:defRPr sz="2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8488" y="2947595"/>
            <a:ext cx="3803904" cy="317296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02306" y="2240280"/>
            <a:ext cx="3447288" cy="658368"/>
          </a:xfrm>
        </p:spPr>
        <p:txBody>
          <a:bodyPr anchor="b"/>
          <a:lstStyle>
            <a:lvl1pPr marL="0" indent="0" algn="ctr">
              <a:buNone/>
              <a:defRPr sz="2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944368"/>
            <a:ext cx="3799728" cy="317296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31.01.2023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14" name="Group 13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6" name="TextBox 15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7" name="Straight Connector 16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31.01.2023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10" name="Group 9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4" name="TextBox 13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5" name="Straight Connector 14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31.01.2023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4579" y="1678195"/>
            <a:ext cx="3422483" cy="1886921"/>
          </a:xfrm>
        </p:spPr>
        <p:txBody>
          <a:bodyPr anchor="b"/>
          <a:lstStyle>
            <a:lvl1pPr algn="l"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2001" y="559398"/>
            <a:ext cx="4116667" cy="5566765"/>
          </a:xfrm>
        </p:spPr>
        <p:txBody>
          <a:bodyPr anchor="ctr"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34579" y="3603812"/>
            <a:ext cx="3411725" cy="2517289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31.01.2023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731" y="4668818"/>
            <a:ext cx="7767021" cy="644729"/>
          </a:xfrm>
        </p:spPr>
        <p:txBody>
          <a:bodyPr anchor="b"/>
          <a:lstStyle>
            <a:lvl1pPr algn="ctr"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240000">
            <a:off x="2183792" y="666965"/>
            <a:ext cx="4772156" cy="3598016"/>
          </a:xfr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24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8489" y="5324306"/>
            <a:ext cx="7756264" cy="804862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31.01.2023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31.01.2023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11" name="Group 10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5" name="TextBox 14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6" name="Straight Connector 15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66560" y="559398"/>
            <a:ext cx="1678193" cy="556676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8488" y="849854"/>
            <a:ext cx="5507917" cy="5023821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31.01.2023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11" name="Group 10"/>
          <p:cNvGrpSpPr/>
          <p:nvPr/>
        </p:nvGrpSpPr>
        <p:grpSpPr>
          <a:xfrm rot="5400000">
            <a:off x="3909050" y="2880823"/>
            <a:ext cx="5480154" cy="923330"/>
            <a:chOff x="1815339" y="1381459"/>
            <a:chExt cx="5480154" cy="923330"/>
          </a:xfrm>
        </p:grpSpPr>
        <p:sp>
          <p:nvSpPr>
            <p:cNvPr id="12" name="TextBox 11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3" name="Straight Connector 12"/>
            <p:cNvCxnSpPr/>
            <p:nvPr/>
          </p:nvCxnSpPr>
          <p:spPr>
            <a:xfrm flipH="1" flipV="1">
              <a:off x="1815339" y="1924709"/>
              <a:ext cx="2468880" cy="2505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 rot="10800000">
              <a:off x="4826613" y="1927417"/>
              <a:ext cx="2468880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83000">
                <a:schemeClr val="bg1">
                  <a:alpha val="11000"/>
                </a:schemeClr>
              </a:gs>
              <a:gs pos="100000">
                <a:schemeClr val="bg2">
                  <a:lumMod val="75000"/>
                  <a:alpha val="23000"/>
                </a:schemeClr>
              </a:gs>
            </a:gsLst>
            <a:path path="rect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8490" y="570156"/>
            <a:ext cx="7756263" cy="105425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99247" y="2248347"/>
            <a:ext cx="7745505" cy="387781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60378" y="616144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fld id="{B4C71EC6-210F-42DE-9C53-41977AD35B3D}" type="datetimeFigureOut">
              <a:rPr lang="ru-RU" smtClean="0"/>
              <a:pPr/>
              <a:t>31.01.2023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16144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639264" y="616144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540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65760" indent="-36576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2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777240" indent="-36576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"/>
        <a:defRPr sz="22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1143000" indent="-36576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20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1508760" indent="-32004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828800" indent="-32004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214884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46888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78892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10896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15.jpeg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jpeg"/><Relationship Id="rId3" Type="http://schemas.openxmlformats.org/officeDocument/2006/relationships/image" Target="../media/image16.jpeg"/><Relationship Id="rId7" Type="http://schemas.openxmlformats.org/officeDocument/2006/relationships/image" Target="../media/image20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9.jpeg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7" Type="http://schemas.openxmlformats.org/officeDocument/2006/relationships/image" Target="../media/image26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jpeg"/><Relationship Id="rId5" Type="http://schemas.openxmlformats.org/officeDocument/2006/relationships/image" Target="../media/image24.jpeg"/><Relationship Id="rId4" Type="http://schemas.openxmlformats.org/officeDocument/2006/relationships/image" Target="../media/image23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9.png"/><Relationship Id="rId4" Type="http://schemas.openxmlformats.org/officeDocument/2006/relationships/image" Target="../media/image28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32.jpeg"/><Relationship Id="rId4" Type="http://schemas.openxmlformats.org/officeDocument/2006/relationships/image" Target="../media/image31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Объект 4"/>
          <p:cNvSpPr>
            <a:spLocks noGrp="1"/>
          </p:cNvSpPr>
          <p:nvPr>
            <p:ph idx="1"/>
          </p:nvPr>
        </p:nvSpPr>
        <p:spPr>
          <a:xfrm>
            <a:off x="460375" y="1988840"/>
            <a:ext cx="8216081" cy="4536504"/>
          </a:xfrm>
        </p:spPr>
        <p:txBody>
          <a:bodyPr>
            <a:normAutofit/>
          </a:bodyPr>
          <a:lstStyle/>
          <a:p>
            <a:pPr marL="0" indent="0" algn="r">
              <a:buNone/>
            </a:pPr>
            <a:endParaRPr lang="ru-RU" sz="2800" dirty="0" smtClean="0"/>
          </a:p>
          <a:p>
            <a:pPr marL="0" indent="0" algn="ctr">
              <a:buNone/>
            </a:pPr>
            <a:r>
              <a:rPr lang="ru-RU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Проект</a:t>
            </a:r>
          </a:p>
          <a:p>
            <a:pPr marL="0" indent="0" algn="ctr">
              <a:buNone/>
            </a:pP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«Знакомство детей среднего дошкольного возраста с предметами народного быта, через музейную педагогику».</a:t>
            </a:r>
          </a:p>
          <a:p>
            <a:pPr marL="0" indent="0" algn="ctr">
              <a:buNone/>
            </a:pPr>
            <a:endParaRPr lang="ru-RU" sz="2000" b="1" dirty="0" smtClean="0"/>
          </a:p>
          <a:p>
            <a:pPr marL="0" indent="0" algn="ctr">
              <a:buNone/>
            </a:pPr>
            <a:endParaRPr lang="ru-RU" sz="2000" dirty="0" smtClean="0"/>
          </a:p>
          <a:p>
            <a:pPr marL="0" indent="0" algn="r">
              <a:buNone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Подготовила воспитатель: </a:t>
            </a:r>
            <a:endParaRPr lang="en-US" sz="20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 algn="r">
              <a:buNone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1 категории </a:t>
            </a:r>
            <a:endParaRPr lang="en-US" sz="20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 algn="r">
              <a:buNone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Вострова Марина Михайловна</a:t>
            </a: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160338"/>
            <a:ext cx="7920880" cy="911208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200" dirty="0" smtClean="0">
                <a:solidFill>
                  <a:schemeClr val="tx1"/>
                </a:solidFill>
              </a:rPr>
              <a:t> </a:t>
            </a: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Государственное бюджетное  дошкольное образовательное учреждение  </a:t>
            </a:r>
            <a:r>
              <a:rPr lang="ru-RU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детский сад </a:t>
            </a: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№ 11 Пушкинского района г. Санкт - Петербурга </a:t>
            </a:r>
            <a:endParaRPr lang="ru-RU" sz="20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AutoShape 2" descr="Фон для презентации русский народный стиль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3697222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45037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6" name="Picture 2" descr="C:\Users\Марина Михайловна\Desktop\IMG_20211121_180744.jpg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55575" y="1628800"/>
            <a:ext cx="1998223" cy="266429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3" name="Текст 2"/>
          <p:cNvSpPr>
            <a:spLocks noGrp="1"/>
          </p:cNvSpPr>
          <p:nvPr>
            <p:ph type="body" sz="half" idx="2"/>
          </p:nvPr>
        </p:nvSpPr>
        <p:spPr>
          <a:xfrm>
            <a:off x="323528" y="980728"/>
            <a:ext cx="3411725" cy="4824536"/>
          </a:xfrm>
        </p:spPr>
        <p:txBody>
          <a:bodyPr>
            <a:normAutofit/>
          </a:bodyPr>
          <a:lstStyle/>
          <a:p>
            <a:r>
              <a:rPr lang="ru-RU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1 этап – подготовительный</a:t>
            </a:r>
            <a:r>
              <a:rPr lang="ru-RU" dirty="0"/>
              <a:t/>
            </a:r>
            <a:br>
              <a:rPr lang="ru-RU" dirty="0"/>
            </a:br>
            <a:endParaRPr lang="en-US" dirty="0" smtClean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" name="Picture 2" descr="C:\Users\Марина Михайловна\Desktop\IMG_20211121_180744.jpg"/>
          <p:cNvPicPr>
            <a:picLocks noChangeAspect="1" noChangeArrowheads="1"/>
          </p:cNvPicPr>
          <p:nvPr/>
        </p:nvPicPr>
        <p:blipFill>
          <a:blip r:embed="rId4" cstate="print"/>
          <a:stretch>
            <a:fillRect/>
          </a:stretch>
        </p:blipFill>
        <p:spPr bwMode="auto">
          <a:xfrm>
            <a:off x="6084168" y="1628800"/>
            <a:ext cx="1952532" cy="260337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8" name="Picture 2" descr="C:\Users\Марина Михайловна\Desktop\IMG_20211121_180744.jpg"/>
          <p:cNvPicPr>
            <a:picLocks noChangeAspect="1" noChangeArrowheads="1"/>
          </p:cNvPicPr>
          <p:nvPr/>
        </p:nvPicPr>
        <p:blipFill>
          <a:blip r:embed="rId5" cstate="print"/>
          <a:stretch>
            <a:fillRect/>
          </a:stretch>
        </p:blipFill>
        <p:spPr bwMode="auto">
          <a:xfrm>
            <a:off x="3347864" y="2492896"/>
            <a:ext cx="2088232" cy="278431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4" name="TextBox 3"/>
          <p:cNvSpPr txBox="1"/>
          <p:nvPr/>
        </p:nvSpPr>
        <p:spPr>
          <a:xfrm>
            <a:off x="1257927" y="476672"/>
            <a:ext cx="629756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Этапы проекта и планируемые результаты</a:t>
            </a:r>
            <a:r>
              <a:rPr lang="ru-RU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endParaRPr lang="ru-RU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61913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Содержимое 3" descr="20211223_174808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467544" y="1810219"/>
            <a:ext cx="2366119" cy="315482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Проигрываем русские народные сказки лепим избу из пластилина.</a:t>
            </a:r>
            <a:endParaRPr lang="ru-RU" sz="24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Содержимое 3" descr="20211223_174808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059831" y="3618749"/>
            <a:ext cx="3059355" cy="261856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Содержимое 3" descr="20211223_174808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6372200" y="1771342"/>
            <a:ext cx="2366118" cy="315482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61913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0955" y="620688"/>
            <a:ext cx="3494491" cy="5976664"/>
          </a:xfrm>
        </p:spPr>
        <p:txBody>
          <a:bodyPr/>
          <a:lstStyle/>
          <a:p>
            <a:pPr algn="ctr"/>
            <a:r>
              <a:rPr lang="en-US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                                          </a:t>
            </a:r>
            <a:br>
              <a:rPr lang="en-US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sz="12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12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16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Содержимое 4" descr="IMG_20211115_102636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827584" y="1052736"/>
            <a:ext cx="2060544" cy="2747392"/>
          </a:xfrm>
        </p:spPr>
      </p:pic>
      <p:pic>
        <p:nvPicPr>
          <p:cNvPr id="6" name="Содержимое 4" descr="IMG_20211115_102636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572000" y="1052736"/>
            <a:ext cx="2736304" cy="2052228"/>
          </a:xfrm>
          <a:prstGeom prst="rect">
            <a:avLst/>
          </a:prstGeom>
        </p:spPr>
      </p:pic>
      <p:pic>
        <p:nvPicPr>
          <p:cNvPr id="7" name="Содержимое 4" descr="IMG_20211115_102636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3059832" y="3284984"/>
            <a:ext cx="2060544" cy="2747392"/>
          </a:xfrm>
          <a:prstGeom prst="rect">
            <a:avLst/>
          </a:prstGeom>
        </p:spPr>
      </p:pic>
      <p:pic>
        <p:nvPicPr>
          <p:cNvPr id="8" name="Содержимое 4" descr="IMG_20211115_102636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6156176" y="3789040"/>
            <a:ext cx="2060544" cy="2747392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2456080" y="332656"/>
            <a:ext cx="352839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2 этап – основной</a:t>
            </a:r>
            <a:endParaRPr lang="ru-RU" sz="32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684584" y="-17140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Лепим из солёного теста русскую печь, угощение к чаю,  посуду из глины. Рассматриваем  русскую народную одежду.</a:t>
            </a:r>
            <a:endParaRPr lang="ru-RU" sz="24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Содержимое 4" descr="IMG_20211206_165042.jpg"/>
          <p:cNvPicPr>
            <a:picLocks noGrp="1" noChangeAspect="1"/>
          </p:cNvPicPr>
          <p:nvPr>
            <p:ph sz="quarter" idx="13"/>
          </p:nvPr>
        </p:nvPicPr>
        <p:blipFill>
          <a:blip r:embed="rId3" cstate="print"/>
          <a:stretch>
            <a:fillRect/>
          </a:stretch>
        </p:blipFill>
        <p:spPr>
          <a:xfrm>
            <a:off x="539924" y="1936930"/>
            <a:ext cx="1727820" cy="2303760"/>
          </a:xfrm>
        </p:spPr>
      </p:pic>
      <p:pic>
        <p:nvPicPr>
          <p:cNvPr id="9" name="Содержимое 8" descr="IMG-20211110-WA0020.jpg"/>
          <p:cNvPicPr>
            <a:picLocks noGrp="1" noChangeAspect="1"/>
          </p:cNvPicPr>
          <p:nvPr>
            <p:ph sz="quarter" idx="14"/>
          </p:nvPr>
        </p:nvPicPr>
        <p:blipFill>
          <a:blip r:embed="rId4" cstate="print"/>
          <a:stretch>
            <a:fillRect/>
          </a:stretch>
        </p:blipFill>
        <p:spPr>
          <a:xfrm>
            <a:off x="4716016" y="1996727"/>
            <a:ext cx="1590407" cy="2120542"/>
          </a:xfrm>
        </p:spPr>
      </p:pic>
      <p:pic>
        <p:nvPicPr>
          <p:cNvPr id="6" name="Содержимое 4" descr="IMG_20211206_165042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2773279" y="2008938"/>
            <a:ext cx="1620179" cy="2160240"/>
          </a:xfrm>
          <a:prstGeom prst="rect">
            <a:avLst/>
          </a:prstGeom>
        </p:spPr>
      </p:pic>
      <p:pic>
        <p:nvPicPr>
          <p:cNvPr id="7" name="Содержимое 4" descr="IMG_20211206_165042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1403648" y="4509120"/>
            <a:ext cx="2179721" cy="1634790"/>
          </a:xfrm>
          <a:prstGeom prst="rect">
            <a:avLst/>
          </a:prstGeom>
        </p:spPr>
      </p:pic>
      <p:pic>
        <p:nvPicPr>
          <p:cNvPr id="11" name="Содержимое 8" descr="IMG-20211110-WA0020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6646206" y="2034966"/>
            <a:ext cx="1542315" cy="2056421"/>
          </a:xfrm>
          <a:prstGeom prst="rect">
            <a:avLst/>
          </a:prstGeom>
        </p:spPr>
      </p:pic>
      <p:pic>
        <p:nvPicPr>
          <p:cNvPr id="12" name="Содержимое 8" descr="IMG-20211110-WA0020.jp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5220072" y="4509121"/>
            <a:ext cx="2112907" cy="15846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-112713"/>
            <a:ext cx="9144000" cy="68580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Содержимое 3" descr="IMG_20210827_093538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683568" y="1916832"/>
            <a:ext cx="2416214" cy="181216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Играем в русские народные игры, водим хороводы, проводим праздники.</a:t>
            </a:r>
            <a:endParaRPr lang="ru-RU" sz="24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Содержимое 3" descr="IMG_20210827_093538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459629" y="2783233"/>
            <a:ext cx="2106234" cy="280831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Содержимое 3" descr="IMG_20210827_093538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5868144" y="1844824"/>
            <a:ext cx="2294111" cy="172058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Содержимое 3" descr="IMG_20210827_093538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539552" y="4365104"/>
            <a:ext cx="2435761" cy="182682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Содержимое 3" descr="IMG_20210827_093538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6038408" y="4187389"/>
            <a:ext cx="2366118" cy="177458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5496" y="-127482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404664"/>
            <a:ext cx="7756263" cy="1054250"/>
          </a:xfrm>
        </p:spPr>
        <p:txBody>
          <a:bodyPr>
            <a:normAutofit/>
          </a:bodyPr>
          <a:lstStyle/>
          <a:p>
            <a:pPr algn="ctr"/>
            <a:r>
              <a:rPr lang="ru-RU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Играем на музыкальных инструментах</a:t>
            </a:r>
            <a:r>
              <a:rPr lang="ru-RU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 sz="24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Содержимое 4" descr="IMG_20211109_093746.jpg"/>
          <p:cNvPicPr>
            <a:picLocks noGrp="1" noChangeAspect="1"/>
          </p:cNvPicPr>
          <p:nvPr>
            <p:ph sz="quarter" idx="13"/>
          </p:nvPr>
        </p:nvPicPr>
        <p:blipFill>
          <a:blip r:embed="rId3" cstate="print"/>
          <a:stretch>
            <a:fillRect/>
          </a:stretch>
        </p:blipFill>
        <p:spPr>
          <a:xfrm>
            <a:off x="755576" y="1838756"/>
            <a:ext cx="2906598" cy="387667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Содержимое 5" descr="IMG-20210903-WA0004.jpg"/>
          <p:cNvPicPr>
            <a:picLocks noGrp="1" noChangeAspect="1"/>
          </p:cNvPicPr>
          <p:nvPr>
            <p:ph sz="quarter" idx="14"/>
          </p:nvPr>
        </p:nvPicPr>
        <p:blipFill>
          <a:blip r:embed="rId4" cstate="print"/>
          <a:stretch>
            <a:fillRect/>
          </a:stretch>
        </p:blipFill>
        <p:spPr>
          <a:xfrm>
            <a:off x="4281417" y="2564904"/>
            <a:ext cx="3803650" cy="285273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244" name="Picture 4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7958" b="4509"/>
          <a:stretch/>
        </p:blipFill>
        <p:spPr bwMode="auto">
          <a:xfrm>
            <a:off x="7385830" y="1052736"/>
            <a:ext cx="1398475" cy="122413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7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-112714"/>
            <a:ext cx="9144000" cy="68580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332656"/>
            <a:ext cx="6984776" cy="864096"/>
          </a:xfrm>
        </p:spPr>
        <p:txBody>
          <a:bodyPr/>
          <a:lstStyle/>
          <a:p>
            <a:pPr algn="ctr"/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           </a:t>
            </a:r>
            <a:b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          </a:t>
            </a:r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3 </a:t>
            </a:r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этап – реализации проекта</a:t>
            </a:r>
            <a:endParaRPr lang="ru-RU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Содержимое 4" descr="20230112_092654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611560" y="1916832"/>
            <a:ext cx="1800200" cy="240026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" name="Текст 2"/>
          <p:cNvSpPr>
            <a:spLocks noGrp="1"/>
          </p:cNvSpPr>
          <p:nvPr>
            <p:ph type="body" sz="half" idx="2"/>
          </p:nvPr>
        </p:nvSpPr>
        <p:spPr>
          <a:xfrm>
            <a:off x="224171" y="1196752"/>
            <a:ext cx="3411725" cy="2517289"/>
          </a:xfrm>
        </p:spPr>
        <p:txBody>
          <a:bodyPr/>
          <a:lstStyle/>
          <a:p>
            <a:endParaRPr lang="ru-RU" dirty="0" smtClean="0"/>
          </a:p>
          <a:p>
            <a:endParaRPr lang="ru-RU" dirty="0"/>
          </a:p>
        </p:txBody>
      </p:sp>
      <p:pic>
        <p:nvPicPr>
          <p:cNvPr id="6" name="Содержимое 4" descr="20230112_092654.jpg"/>
          <p:cNvPicPr>
            <a:picLocks noChangeAspect="1"/>
          </p:cNvPicPr>
          <p:nvPr/>
        </p:nvPicPr>
        <p:blipFill rotWithShape="1">
          <a:blip r:embed="rId4" cstate="print"/>
          <a:srcRect t="14112" b="19338"/>
          <a:stretch/>
        </p:blipFill>
        <p:spPr>
          <a:xfrm>
            <a:off x="2843808" y="3501008"/>
            <a:ext cx="2366536" cy="209988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Содержимое 4" descr="20230112_092654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5436096" y="1700808"/>
            <a:ext cx="3240360" cy="243027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5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85725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Содержимое 3" descr="20230112_092737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2915816" y="2060848"/>
            <a:ext cx="3168352" cy="422447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Спасибо за внимание!</a:t>
            </a:r>
            <a:endParaRPr lang="ru-RU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вердый переплет">
  <a:themeElements>
    <a:clrScheme name="Твердый переплет">
      <a:dk1>
        <a:sysClr val="windowText" lastClr="000000"/>
      </a:dk1>
      <a:lt1>
        <a:sysClr val="window" lastClr="FFFFFF"/>
      </a:lt1>
      <a:dk2>
        <a:srgbClr val="895D1D"/>
      </a:dk2>
      <a:lt2>
        <a:srgbClr val="ECE9C6"/>
      </a:lt2>
      <a:accent1>
        <a:srgbClr val="873624"/>
      </a:accent1>
      <a:accent2>
        <a:srgbClr val="D6862D"/>
      </a:accent2>
      <a:accent3>
        <a:srgbClr val="D0BE40"/>
      </a:accent3>
      <a:accent4>
        <a:srgbClr val="877F6C"/>
      </a:accent4>
      <a:accent5>
        <a:srgbClr val="972109"/>
      </a:accent5>
      <a:accent6>
        <a:srgbClr val="AEB795"/>
      </a:accent6>
      <a:hlink>
        <a:srgbClr val="CC9900"/>
      </a:hlink>
      <a:folHlink>
        <a:srgbClr val="B2B2B2"/>
      </a:folHlink>
    </a:clrScheme>
    <a:fontScheme name="Твердый переплет">
      <a:majorFont>
        <a:latin typeface="Book Antiqua"/>
        <a:ea typeface=""/>
        <a:cs typeface=""/>
        <a:font script="Grek" typeface="Times New Roman"/>
        <a:font script="Cyrl" typeface="Times New Roman"/>
        <a:font script="Jpan" typeface="HGS明朝E"/>
        <a:font script="Hang" typeface="궁서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S明朝E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Твердый переплет">
      <a:fillStyleLst>
        <a:solidFill>
          <a:schemeClr val="phClr"/>
        </a:solidFill>
        <a:solidFill>
          <a:schemeClr val="phClr">
            <a:tint val="68000"/>
            <a:shade val="94000"/>
            <a:satMod val="300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80000"/>
                <a:lumMod val="98000"/>
              </a:schemeClr>
            </a:gs>
            <a:gs pos="100000">
              <a:schemeClr val="phClr">
                <a:satMod val="130000"/>
              </a:schemeClr>
            </a:gs>
          </a:gsLst>
          <a:lin ang="5160000" scaled="0"/>
        </a:gradFill>
      </a:fillStyleLst>
      <a:lnStyleLst>
        <a:ln w="12700" cap="flat" cmpd="sng" algn="ctr">
          <a:solidFill>
            <a:schemeClr val="phClr">
              <a:shade val="90000"/>
              <a:lumMod val="90000"/>
            </a:schemeClr>
          </a:solidFill>
          <a:prstDash val="solid"/>
        </a:ln>
        <a:ln w="19050" cap="flat" cmpd="sng" algn="ctr">
          <a:solidFill>
            <a:schemeClr val="phClr">
              <a:shade val="75000"/>
              <a:lumMod val="9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12700" dir="5400000" rotWithShape="0">
              <a:srgbClr val="000000">
                <a:alpha val="1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6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400000"/>
            </a:lightRig>
          </a:scene3d>
          <a:sp3d>
            <a:bevelT w="25400" h="25400"/>
          </a:sp3d>
        </a:effectStyle>
      </a:effectStyleLst>
      <a:bgFillStyleLst>
        <a:solidFill>
          <a:schemeClr val="phClr">
            <a:tint val="96000"/>
            <a:lumMod val="11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3000"/>
                <a:shade val="20000"/>
              </a:schemeClr>
              <a:schemeClr val="phClr">
                <a:tint val="90000"/>
                <a:shade val="85000"/>
                <a:satMod val="115000"/>
              </a:schemeClr>
            </a:duotone>
          </a:blip>
          <a:tile tx="0" ty="0" sx="60000" sy="60000" flip="none" algn="tl"/>
        </a:blipFill>
        <a:blipFill rotWithShape="1">
          <a:blip xmlns:r="http://schemas.openxmlformats.org/officeDocument/2006/relationships" r:embed="rId2">
            <a:duotone>
              <a:schemeClr val="phClr">
                <a:shade val="50000"/>
                <a:satMod val="340000"/>
                <a:lumMod val="40000"/>
              </a:schemeClr>
              <a:schemeClr val="phClr">
                <a:tint val="92000"/>
                <a:shade val="94000"/>
                <a:hueMod val="110000"/>
                <a:satMod val="236000"/>
                <a:lumMod val="120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Hardcover</Template>
  <TotalTime>1996</TotalTime>
  <Words>103</Words>
  <Application>Microsoft Office PowerPoint</Application>
  <PresentationFormat>Экран (4:3)</PresentationFormat>
  <Paragraphs>19</Paragraphs>
  <Slides>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0" baseType="lpstr">
      <vt:lpstr>Твердый переплет</vt:lpstr>
      <vt:lpstr> Государственное бюджетное  дошкольное образовательное учреждение  детский сад № 11 Пушкинского района г. Санкт - Петербурга </vt:lpstr>
      <vt:lpstr>Слайд 2</vt:lpstr>
      <vt:lpstr>Проигрываем русские народные сказки лепим избу из пластилина.</vt:lpstr>
      <vt:lpstr>                                                   </vt:lpstr>
      <vt:lpstr>Лепим из солёного теста русскую печь, угощение к чаю,  посуду из глины. Рассматриваем  русскую народную одежду.</vt:lpstr>
      <vt:lpstr>Играем в русские народные игры, водим хороводы, проводим праздники.</vt:lpstr>
      <vt:lpstr>Играем на музыкальных инструментах.</vt:lpstr>
      <vt:lpstr>                                 3 этап – реализации проекта</vt:lpstr>
      <vt:lpstr>Спасибо за внимание!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Возрастные особенности детей  4 – 5 лет</dc:title>
  <dc:creator>Alex</dc:creator>
  <cp:lastModifiedBy>Марина Михайловна</cp:lastModifiedBy>
  <cp:revision>205</cp:revision>
  <dcterms:created xsi:type="dcterms:W3CDTF">2015-09-21T16:47:12Z</dcterms:created>
  <dcterms:modified xsi:type="dcterms:W3CDTF">2023-01-31T18:04:00Z</dcterms:modified>
</cp:coreProperties>
</file>